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57" r:id="rId4"/>
    <p:sldId id="260" r:id="rId5"/>
    <p:sldId id="274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5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B2A23-9A95-44C0-970A-BB1123755851}" type="datetimeFigureOut">
              <a:rPr lang="en-US" smtClean="0"/>
              <a:t>2/20/2011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A70735-E99D-44D2-9FA9-798FA27F781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70735-E99D-44D2-9FA9-798FA27F7811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94F7-FF94-4533-913A-EF5EEAB44F06}" type="datetimeFigureOut">
              <a:rPr lang="en-US" smtClean="0"/>
              <a:t>2/20/2011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273D-4752-446E-A8D4-592EC86FCA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94F7-FF94-4533-913A-EF5EEAB44F06}" type="datetimeFigureOut">
              <a:rPr lang="en-US" smtClean="0"/>
              <a:t>2/20/2011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273D-4752-446E-A8D4-592EC86FCA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94F7-FF94-4533-913A-EF5EEAB44F06}" type="datetimeFigureOut">
              <a:rPr lang="en-US" smtClean="0"/>
              <a:t>2/20/2011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273D-4752-446E-A8D4-592EC86FCA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94F7-FF94-4533-913A-EF5EEAB44F06}" type="datetimeFigureOut">
              <a:rPr lang="en-US" smtClean="0"/>
              <a:t>2/20/2011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273D-4752-446E-A8D4-592EC86FCA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94F7-FF94-4533-913A-EF5EEAB44F06}" type="datetimeFigureOut">
              <a:rPr lang="en-US" smtClean="0"/>
              <a:t>2/20/2011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273D-4752-446E-A8D4-592EC86FCA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94F7-FF94-4533-913A-EF5EEAB44F06}" type="datetimeFigureOut">
              <a:rPr lang="en-US" smtClean="0"/>
              <a:t>2/20/2011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273D-4752-446E-A8D4-592EC86FCA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94F7-FF94-4533-913A-EF5EEAB44F06}" type="datetimeFigureOut">
              <a:rPr lang="en-US" smtClean="0"/>
              <a:t>2/20/2011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273D-4752-446E-A8D4-592EC86FCA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94F7-FF94-4533-913A-EF5EEAB44F06}" type="datetimeFigureOut">
              <a:rPr lang="en-US" smtClean="0"/>
              <a:t>2/20/2011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273D-4752-446E-A8D4-592EC86FCA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94F7-FF94-4533-913A-EF5EEAB44F06}" type="datetimeFigureOut">
              <a:rPr lang="en-US" smtClean="0"/>
              <a:t>2/20/2011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273D-4752-446E-A8D4-592EC86FCA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94F7-FF94-4533-913A-EF5EEAB44F06}" type="datetimeFigureOut">
              <a:rPr lang="en-US" smtClean="0"/>
              <a:t>2/20/2011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273D-4752-446E-A8D4-592EC86FCA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94F7-FF94-4533-913A-EF5EEAB44F06}" type="datetimeFigureOut">
              <a:rPr lang="en-US" smtClean="0"/>
              <a:t>2/20/2011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273D-4752-446E-A8D4-592EC86FCA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694F7-FF94-4533-913A-EF5EEAB44F06}" type="datetimeFigureOut">
              <a:rPr lang="en-US" smtClean="0"/>
              <a:t>2/20/2011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3273D-4752-446E-A8D4-592EC86FCA7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espn.go.com/nfl/statistics" TargetMode="External"/><Relationship Id="rId2" Type="http://schemas.openxmlformats.org/officeDocument/2006/relationships/hyperlink" Target="http://www.nfl.com/help/quarterbackratingformul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loggingtheboys.com/2010/6/8/1505141/dallas-cowboys-stat-school-passer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772400" cy="1466850"/>
          </a:xfrm>
        </p:spPr>
        <p:txBody>
          <a:bodyPr/>
          <a:lstStyle/>
          <a:p>
            <a:r>
              <a:rPr lang="en-US" dirty="0" smtClean="0"/>
              <a:t>Who Is the Best Quarterback Today: QB Rating Comparison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715000"/>
            <a:ext cx="6400800" cy="8382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Michael </a:t>
            </a:r>
            <a:r>
              <a:rPr lang="en-US" dirty="0" err="1" smtClean="0">
                <a:solidFill>
                  <a:schemeClr val="tx1"/>
                </a:solidFill>
              </a:rPr>
              <a:t>Papagni</a:t>
            </a:r>
            <a:r>
              <a:rPr lang="en-US" dirty="0" smtClean="0">
                <a:solidFill>
                  <a:schemeClr val="tx1"/>
                </a:solidFill>
              </a:rPr>
              <a:t>, Scott Forsythe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 descr="NFL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0" y="2362200"/>
            <a:ext cx="5638800" cy="32766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 Manning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Mean		81.933</a:t>
            </a:r>
          </a:p>
          <a:p>
            <a:r>
              <a:rPr lang="en-US" dirty="0" err="1" smtClean="0"/>
              <a:t>StDev</a:t>
            </a:r>
            <a:r>
              <a:rPr lang="en-US" dirty="0" smtClean="0"/>
              <a:t>		7.500</a:t>
            </a:r>
          </a:p>
          <a:p>
            <a:r>
              <a:rPr lang="en-US" dirty="0" smtClean="0"/>
              <a:t>Variance		56.251</a:t>
            </a:r>
          </a:p>
          <a:p>
            <a:r>
              <a:rPr lang="en-US" dirty="0" smtClean="0"/>
              <a:t>N			6</a:t>
            </a:r>
          </a:p>
          <a:p>
            <a:r>
              <a:rPr lang="en-US" dirty="0" smtClean="0"/>
              <a:t>Minimum		73.900</a:t>
            </a:r>
          </a:p>
          <a:p>
            <a:r>
              <a:rPr lang="en-US" dirty="0" smtClean="0"/>
              <a:t>1st Quartile	75.400</a:t>
            </a:r>
          </a:p>
          <a:p>
            <a:r>
              <a:rPr lang="en-US" dirty="0" smtClean="0"/>
              <a:t>Median		81.150</a:t>
            </a:r>
          </a:p>
          <a:p>
            <a:r>
              <a:rPr lang="en-US" dirty="0" smtClean="0"/>
              <a:t>3rd Quartile	88.075</a:t>
            </a:r>
          </a:p>
          <a:p>
            <a:r>
              <a:rPr lang="en-US" dirty="0" smtClean="0"/>
              <a:t>Maximum		93.100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16981"/>
            <a:ext cx="4038600" cy="269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Drew </a:t>
            </a:r>
            <a:r>
              <a:rPr lang="en-US" dirty="0" err="1" smtClean="0"/>
              <a:t>Brees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Mean		95.250</a:t>
            </a:r>
          </a:p>
          <a:p>
            <a:r>
              <a:rPr lang="en-US" dirty="0" err="1" smtClean="0"/>
              <a:t>StDev</a:t>
            </a:r>
            <a:r>
              <a:rPr lang="en-US" dirty="0" smtClean="0"/>
              <a:t>		7.713</a:t>
            </a:r>
          </a:p>
          <a:p>
            <a:r>
              <a:rPr lang="en-US" dirty="0" smtClean="0"/>
              <a:t>Variance		59.495</a:t>
            </a:r>
          </a:p>
          <a:p>
            <a:r>
              <a:rPr lang="en-US" dirty="0" smtClean="0"/>
              <a:t>N			6</a:t>
            </a:r>
          </a:p>
          <a:p>
            <a:r>
              <a:rPr lang="en-US" dirty="0" smtClean="0"/>
              <a:t>Minimum		89.200</a:t>
            </a:r>
          </a:p>
          <a:p>
            <a:r>
              <a:rPr lang="en-US" dirty="0" smtClean="0"/>
              <a:t>1st Quartile	89.350</a:t>
            </a:r>
          </a:p>
          <a:p>
            <a:r>
              <a:rPr lang="en-US" dirty="0" smtClean="0"/>
              <a:t>Median		93.550</a:t>
            </a:r>
          </a:p>
          <a:p>
            <a:r>
              <a:rPr lang="en-US" dirty="0" smtClean="0"/>
              <a:t>3rd Quartile	99.550</a:t>
            </a:r>
          </a:p>
          <a:p>
            <a:r>
              <a:rPr lang="en-US" dirty="0" smtClean="0"/>
              <a:t>Maximum		109.600</a:t>
            </a:r>
          </a:p>
          <a:p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16981"/>
            <a:ext cx="4038600" cy="269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 </a:t>
            </a:r>
            <a:r>
              <a:rPr lang="en-US" dirty="0" err="1" smtClean="0"/>
              <a:t>Hasselbeck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Mean		78.617</a:t>
            </a:r>
          </a:p>
          <a:p>
            <a:r>
              <a:rPr lang="en-US" dirty="0" err="1" smtClean="0"/>
              <a:t>StDev</a:t>
            </a:r>
            <a:r>
              <a:rPr lang="en-US" dirty="0" smtClean="0"/>
              <a:t>		14.344</a:t>
            </a:r>
          </a:p>
          <a:p>
            <a:r>
              <a:rPr lang="en-US" dirty="0" smtClean="0"/>
              <a:t>Variance		205.762</a:t>
            </a:r>
          </a:p>
          <a:p>
            <a:r>
              <a:rPr lang="en-US" dirty="0" smtClean="0"/>
              <a:t>N			6</a:t>
            </a:r>
          </a:p>
          <a:p>
            <a:r>
              <a:rPr lang="en-US" dirty="0" smtClean="0"/>
              <a:t>Minimum		57.800</a:t>
            </a:r>
          </a:p>
          <a:p>
            <a:r>
              <a:rPr lang="en-US" dirty="0" smtClean="0"/>
              <a:t>1st Quartile	69.350</a:t>
            </a:r>
          </a:p>
          <a:p>
            <a:r>
              <a:rPr lang="en-US" dirty="0" smtClean="0"/>
              <a:t>Median		75.550</a:t>
            </a:r>
          </a:p>
          <a:p>
            <a:r>
              <a:rPr lang="en-US" dirty="0" smtClean="0"/>
              <a:t>3rd Quartile	93.100</a:t>
            </a:r>
          </a:p>
          <a:p>
            <a:r>
              <a:rPr lang="en-US" dirty="0" smtClean="0"/>
              <a:t>Maximum		98.200</a:t>
            </a:r>
          </a:p>
          <a:p>
            <a:endParaRPr lang="en-US" dirty="0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16981"/>
            <a:ext cx="4038600" cy="269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 Roethlisberger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Mean		92.617</a:t>
            </a:r>
          </a:p>
          <a:p>
            <a:r>
              <a:rPr lang="en-US" dirty="0" err="1" smtClean="0"/>
              <a:t>StDev</a:t>
            </a:r>
            <a:r>
              <a:rPr lang="en-US" dirty="0" smtClean="0"/>
              <a:t>		11.850</a:t>
            </a:r>
          </a:p>
          <a:p>
            <a:r>
              <a:rPr lang="en-US" dirty="0" smtClean="0"/>
              <a:t>Variance		140.422</a:t>
            </a:r>
          </a:p>
          <a:p>
            <a:r>
              <a:rPr lang="en-US" dirty="0" smtClean="0"/>
              <a:t>N			6</a:t>
            </a:r>
          </a:p>
          <a:p>
            <a:r>
              <a:rPr lang="en-US" dirty="0" smtClean="0"/>
              <a:t>Minimum		75.400</a:t>
            </a:r>
          </a:p>
          <a:p>
            <a:r>
              <a:rPr lang="en-US" dirty="0" smtClean="0"/>
              <a:t>1st Quartile	78.925</a:t>
            </a:r>
          </a:p>
          <a:p>
            <a:r>
              <a:rPr lang="en-US" dirty="0" smtClean="0"/>
              <a:t>Median		97.800</a:t>
            </a:r>
          </a:p>
          <a:p>
            <a:r>
              <a:rPr lang="en-US" dirty="0" smtClean="0"/>
              <a:t>3rd Quartile	101.400</a:t>
            </a:r>
          </a:p>
          <a:p>
            <a:r>
              <a:rPr lang="en-US" dirty="0" smtClean="0"/>
              <a:t>Maximum		104.100</a:t>
            </a:r>
          </a:p>
          <a:p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16981"/>
            <a:ext cx="4038600" cy="269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Kyle Orton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Mean		77.500</a:t>
            </a:r>
          </a:p>
          <a:p>
            <a:r>
              <a:rPr lang="en-US" dirty="0" err="1" smtClean="0"/>
              <a:t>StDev</a:t>
            </a:r>
            <a:r>
              <a:rPr lang="en-US" dirty="0" smtClean="0"/>
              <a:t>		11.409</a:t>
            </a:r>
          </a:p>
          <a:p>
            <a:r>
              <a:rPr lang="en-US" dirty="0" smtClean="0"/>
              <a:t>Variance		130.175</a:t>
            </a:r>
          </a:p>
          <a:p>
            <a:r>
              <a:rPr lang="en-US" dirty="0" smtClean="0"/>
              <a:t>N			5</a:t>
            </a:r>
          </a:p>
          <a:p>
            <a:r>
              <a:rPr lang="en-US" dirty="0" smtClean="0"/>
              <a:t>Minimum		59.700</a:t>
            </a:r>
          </a:p>
          <a:p>
            <a:r>
              <a:rPr lang="en-US" dirty="0" smtClean="0"/>
              <a:t>1st Quartile	66.800</a:t>
            </a:r>
          </a:p>
          <a:p>
            <a:r>
              <a:rPr lang="en-US" dirty="0" smtClean="0"/>
              <a:t>Median		79.600</a:t>
            </a:r>
          </a:p>
          <a:p>
            <a:r>
              <a:rPr lang="en-US" dirty="0" smtClean="0"/>
              <a:t>3rd Quartile	87.150</a:t>
            </a:r>
          </a:p>
          <a:p>
            <a:r>
              <a:rPr lang="en-US" dirty="0" smtClean="0"/>
              <a:t>Maximum		87.500</a:t>
            </a:r>
          </a:p>
          <a:p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16981"/>
            <a:ext cx="4038600" cy="269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Donovan McNabb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Mean		87.800</a:t>
            </a:r>
          </a:p>
          <a:p>
            <a:r>
              <a:rPr lang="en-US" dirty="0" err="1" smtClean="0"/>
              <a:t>StDev</a:t>
            </a:r>
            <a:r>
              <a:rPr lang="en-US" dirty="0" smtClean="0"/>
              <a:t>		6.542</a:t>
            </a:r>
          </a:p>
          <a:p>
            <a:r>
              <a:rPr lang="en-US" dirty="0" smtClean="0"/>
              <a:t>Variance		42.800</a:t>
            </a:r>
          </a:p>
          <a:p>
            <a:r>
              <a:rPr lang="en-US" dirty="0" smtClean="0"/>
              <a:t>N			6</a:t>
            </a:r>
          </a:p>
          <a:p>
            <a:r>
              <a:rPr lang="en-US" dirty="0" smtClean="0"/>
              <a:t>Minimum		77.100</a:t>
            </a:r>
          </a:p>
          <a:p>
            <a:r>
              <a:rPr lang="en-US" dirty="0" smtClean="0"/>
              <a:t>1st Quartile	83.025</a:t>
            </a:r>
          </a:p>
          <a:p>
            <a:r>
              <a:rPr lang="en-US" dirty="0" smtClean="0"/>
              <a:t>Median		88.150</a:t>
            </a:r>
          </a:p>
          <a:p>
            <a:r>
              <a:rPr lang="en-US" dirty="0" smtClean="0"/>
              <a:t>3rd Quartile	93.550</a:t>
            </a:r>
          </a:p>
          <a:p>
            <a:r>
              <a:rPr lang="en-US" dirty="0" smtClean="0"/>
              <a:t>Maximum		95.500</a:t>
            </a:r>
          </a:p>
          <a:p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16981"/>
            <a:ext cx="4038600" cy="269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Carson Palmer</a:t>
            </a:r>
            <a:endParaRPr lang="en-US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16981"/>
            <a:ext cx="4038600" cy="269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Mean		86.117</a:t>
            </a:r>
          </a:p>
          <a:p>
            <a:r>
              <a:rPr lang="en-US" dirty="0" err="1" smtClean="0"/>
              <a:t>StDev</a:t>
            </a:r>
            <a:r>
              <a:rPr lang="en-US" dirty="0" smtClean="0"/>
              <a:t>		10.941</a:t>
            </a:r>
          </a:p>
          <a:p>
            <a:r>
              <a:rPr lang="en-US" dirty="0" smtClean="0"/>
              <a:t>Variance		119.710</a:t>
            </a:r>
          </a:p>
          <a:p>
            <a:r>
              <a:rPr lang="en-US" dirty="0" smtClean="0"/>
              <a:t>N			6</a:t>
            </a:r>
          </a:p>
          <a:p>
            <a:r>
              <a:rPr lang="en-US" dirty="0" smtClean="0"/>
              <a:t>Minimum		69.000</a:t>
            </a:r>
          </a:p>
          <a:p>
            <a:r>
              <a:rPr lang="en-US" dirty="0" smtClean="0"/>
              <a:t>1st Quartile	79.050</a:t>
            </a:r>
          </a:p>
          <a:p>
            <a:r>
              <a:rPr lang="en-US" dirty="0" smtClean="0"/>
              <a:t>Median		85.150</a:t>
            </a:r>
          </a:p>
          <a:p>
            <a:r>
              <a:rPr lang="en-US" dirty="0" smtClean="0"/>
              <a:t>3rd Quartile	95.700</a:t>
            </a:r>
          </a:p>
          <a:p>
            <a:r>
              <a:rPr lang="en-US" dirty="0" smtClean="0"/>
              <a:t>Maximum		101.100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QBR Comparison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Top 5 QBR Average </a:t>
            </a:r>
          </a:p>
          <a:p>
            <a:r>
              <a:rPr lang="en-US" dirty="0" smtClean="0"/>
              <a:t>P Manning = 98.32</a:t>
            </a:r>
          </a:p>
          <a:p>
            <a:r>
              <a:rPr lang="en-US" dirty="0" smtClean="0"/>
              <a:t>Brady = 98.08</a:t>
            </a:r>
          </a:p>
          <a:p>
            <a:r>
              <a:rPr lang="en-US" dirty="0" err="1" smtClean="0"/>
              <a:t>Brees</a:t>
            </a:r>
            <a:r>
              <a:rPr lang="en-US" dirty="0" smtClean="0"/>
              <a:t> = 95.25</a:t>
            </a:r>
          </a:p>
          <a:p>
            <a:r>
              <a:rPr lang="en-US" dirty="0" smtClean="0"/>
              <a:t>Roethlisberger = 92.62</a:t>
            </a:r>
          </a:p>
          <a:p>
            <a:r>
              <a:rPr lang="en-US" dirty="0" smtClean="0"/>
              <a:t>McNabb = 87.80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Lowest 5 ST. Dev (most consistent) </a:t>
            </a:r>
          </a:p>
          <a:p>
            <a:r>
              <a:rPr lang="en-US" dirty="0" smtClean="0"/>
              <a:t>P Manning = 4.37</a:t>
            </a:r>
          </a:p>
          <a:p>
            <a:r>
              <a:rPr lang="en-US" dirty="0" smtClean="0"/>
              <a:t>McNabb = 6.54</a:t>
            </a:r>
          </a:p>
          <a:p>
            <a:r>
              <a:rPr lang="en-US" dirty="0" smtClean="0"/>
              <a:t>E Manning = 7.50</a:t>
            </a:r>
          </a:p>
          <a:p>
            <a:r>
              <a:rPr lang="en-US" dirty="0" err="1" smtClean="0"/>
              <a:t>Brees</a:t>
            </a:r>
            <a:r>
              <a:rPr lang="en-US" dirty="0" smtClean="0"/>
              <a:t> = 7.71 </a:t>
            </a:r>
          </a:p>
          <a:p>
            <a:r>
              <a:rPr lang="en-US" dirty="0" smtClean="0"/>
              <a:t>Palmer = 10.94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Scatterplot</a:t>
            </a:r>
            <a:r>
              <a:rPr lang="en-US" dirty="0" smtClean="0"/>
              <a:t> of Average Passer Rating vs. Standard Deviation</a:t>
            </a:r>
            <a:endParaRPr lang="en-US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034381"/>
            <a:ext cx="5486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eyt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90600" y="1219200"/>
            <a:ext cx="7086600" cy="5308109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Winner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QB rating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Originated in 1960</a:t>
            </a:r>
          </a:p>
          <a:p>
            <a:r>
              <a:rPr lang="en-US" dirty="0" smtClean="0"/>
              <a:t>NFL adopted new model by </a:t>
            </a:r>
            <a:r>
              <a:rPr lang="en-US" dirty="0"/>
              <a:t>D</a:t>
            </a:r>
            <a:r>
              <a:rPr lang="en-US" dirty="0" smtClean="0"/>
              <a:t>on Smith in 1973</a:t>
            </a:r>
          </a:p>
          <a:p>
            <a:r>
              <a:rPr lang="en-US" dirty="0" smtClean="0"/>
              <a:t>Combines four different statistics into one final number</a:t>
            </a:r>
          </a:p>
          <a:p>
            <a:r>
              <a:rPr lang="en-US" dirty="0" smtClean="0"/>
              <a:t>Meant to rate passers not quarterbacks</a:t>
            </a:r>
          </a:p>
          <a:p>
            <a:r>
              <a:rPr lang="en-US" dirty="0" smtClean="0"/>
              <a:t>Does not include play calling, leadership, and other tangibles 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http://www.nfl.com/help/quarterbackratingformula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http://espn.go.com/nfl/statistics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http://www.bloggingtheboys.com/2010/6/8/1505141/dallas-cowboys-stat-school-passer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QB rating?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Takes into account completion percentage, yards per attempt, touchdowns per attempt, and interceptions per attempt</a:t>
            </a:r>
          </a:p>
          <a:p>
            <a:r>
              <a:rPr lang="en-US" dirty="0" smtClean="0"/>
              <a:t>These rates are weighted, as some will be much larger than others (for example yards per attempt will be much greater than touchdowns per attempt)</a:t>
            </a:r>
          </a:p>
          <a:p>
            <a:r>
              <a:rPr lang="en-US" dirty="0" smtClean="0"/>
              <a:t>These weighted rates are then added up, and the sum is divided by 6 and multiplied by 100 to give the final rating</a:t>
            </a:r>
          </a:p>
          <a:p>
            <a:r>
              <a:rPr lang="en-US" dirty="0" smtClean="0"/>
              <a:t>There is a lower limit for each rating (0) and a maximum of 2.375. The maximum passer rating is 158.3</a:t>
            </a:r>
            <a:endParaRPr lang="en-US" dirty="0"/>
          </a:p>
        </p:txBody>
      </p:sp>
      <p:pic>
        <p:nvPicPr>
          <p:cNvPr id="5" name="Content Placeholder 4" descr="Tom Braad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38219" y="1600200"/>
            <a:ext cx="3058561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QB rating formula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Completion Percentage: a = ((comp/</a:t>
            </a:r>
            <a:r>
              <a:rPr lang="en-US" dirty="0" err="1" smtClean="0"/>
              <a:t>att</a:t>
            </a:r>
            <a:r>
              <a:rPr lang="en-US" dirty="0" smtClean="0"/>
              <a:t>) - .3) x 5</a:t>
            </a:r>
          </a:p>
          <a:p>
            <a:r>
              <a:rPr lang="en-US" dirty="0" smtClean="0"/>
              <a:t>Yards per attempt: b =  ((yards/</a:t>
            </a:r>
            <a:r>
              <a:rPr lang="en-US" dirty="0" err="1" smtClean="0"/>
              <a:t>att</a:t>
            </a:r>
            <a:r>
              <a:rPr lang="en-US" dirty="0" smtClean="0"/>
              <a:t>) – 3) x .25</a:t>
            </a:r>
          </a:p>
          <a:p>
            <a:r>
              <a:rPr lang="en-US" dirty="0" smtClean="0"/>
              <a:t>Touchdowns per attempt: c = (TD/</a:t>
            </a:r>
            <a:r>
              <a:rPr lang="en-US" dirty="0" err="1" smtClean="0"/>
              <a:t>att</a:t>
            </a:r>
            <a:r>
              <a:rPr lang="en-US" dirty="0" smtClean="0"/>
              <a:t>) x 20</a:t>
            </a:r>
          </a:p>
          <a:p>
            <a:r>
              <a:rPr lang="en-US" dirty="0" smtClean="0"/>
              <a:t>Interceptions per attempt: d = 2.375 – (</a:t>
            </a:r>
            <a:r>
              <a:rPr lang="en-US" dirty="0" err="1" smtClean="0"/>
              <a:t>int</a:t>
            </a:r>
            <a:r>
              <a:rPr lang="en-US" dirty="0" smtClean="0"/>
              <a:t>/</a:t>
            </a:r>
            <a:r>
              <a:rPr lang="en-US" dirty="0" err="1" smtClean="0"/>
              <a:t>att</a:t>
            </a:r>
            <a:r>
              <a:rPr lang="en-US" dirty="0" smtClean="0"/>
              <a:t>) x 25</a:t>
            </a:r>
          </a:p>
          <a:p>
            <a:r>
              <a:rPr lang="en-US" dirty="0" smtClean="0"/>
              <a:t>((a + b + c + d)/6) x 100 = QB passer rating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Evolution of QBR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-Originally created that all four components were 25%</a:t>
            </a:r>
          </a:p>
          <a:p>
            <a:pPr>
              <a:buNone/>
            </a:pPr>
            <a:r>
              <a:rPr lang="en-US" sz="2400" dirty="0" smtClean="0"/>
              <a:t>-All weighted and balanced the same </a:t>
            </a:r>
          </a:p>
          <a:p>
            <a:pPr>
              <a:buNone/>
            </a:pPr>
            <a:r>
              <a:rPr lang="en-US" sz="2400" dirty="0" smtClean="0"/>
              <a:t>-Shift in passer rating formula</a:t>
            </a:r>
          </a:p>
          <a:p>
            <a:pPr>
              <a:buNone/>
            </a:pPr>
            <a:r>
              <a:rPr lang="en-US" sz="2400" dirty="0" smtClean="0"/>
              <a:t>-System favors low risk high completion offenses like the west coast  style offense</a:t>
            </a:r>
          </a:p>
          <a:p>
            <a:pPr>
              <a:buNone/>
            </a:pPr>
            <a:r>
              <a:rPr lang="en-US" sz="2400" dirty="0" smtClean="0"/>
              <a:t>-Reflects involvement of running backs and tight ends in passing game</a:t>
            </a:r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1752600"/>
            <a:ext cx="463144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QBs (since 2005)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Tom Brady (New England Patriots)</a:t>
            </a:r>
          </a:p>
          <a:p>
            <a:r>
              <a:rPr lang="en-US" dirty="0" smtClean="0"/>
              <a:t>Brett Favre (Green Bay Packers, New York Jets, Minnesota Vikings)</a:t>
            </a:r>
          </a:p>
          <a:p>
            <a:r>
              <a:rPr lang="en-US" dirty="0" smtClean="0"/>
              <a:t>Peyton Manning (Indianapolis Colts) </a:t>
            </a:r>
          </a:p>
          <a:p>
            <a:r>
              <a:rPr lang="en-US" dirty="0" smtClean="0"/>
              <a:t>Eli Manning (New York Giants)</a:t>
            </a:r>
          </a:p>
          <a:p>
            <a:r>
              <a:rPr lang="en-US" dirty="0" smtClean="0"/>
              <a:t>Drew </a:t>
            </a:r>
            <a:r>
              <a:rPr lang="en-US" dirty="0" err="1" smtClean="0"/>
              <a:t>Brees</a:t>
            </a:r>
            <a:r>
              <a:rPr lang="en-US" dirty="0" smtClean="0"/>
              <a:t>  (San Diego Chargers, New Orleans Saints)</a:t>
            </a:r>
          </a:p>
          <a:p>
            <a:r>
              <a:rPr lang="en-US" dirty="0" smtClean="0"/>
              <a:t>Matt </a:t>
            </a:r>
            <a:r>
              <a:rPr lang="en-US" dirty="0" err="1"/>
              <a:t>H</a:t>
            </a:r>
            <a:r>
              <a:rPr lang="en-US" dirty="0" err="1" smtClean="0"/>
              <a:t>asselbeck</a:t>
            </a:r>
            <a:r>
              <a:rPr lang="en-US" dirty="0" smtClean="0"/>
              <a:t> (Seattle Seahawks)</a:t>
            </a:r>
          </a:p>
          <a:p>
            <a:r>
              <a:rPr lang="en-US" dirty="0" smtClean="0"/>
              <a:t>Ben Roethlisberger  (Pittsburgh Steelers) </a:t>
            </a:r>
          </a:p>
          <a:p>
            <a:r>
              <a:rPr lang="en-US" dirty="0" smtClean="0"/>
              <a:t>Kyle Orton (Chicago Bears, Denver Broncos)</a:t>
            </a:r>
          </a:p>
          <a:p>
            <a:r>
              <a:rPr lang="en-US" dirty="0" smtClean="0"/>
              <a:t>Donovan McNabb (Philadelphia Eagles, Washington Redskins)</a:t>
            </a:r>
          </a:p>
          <a:p>
            <a:r>
              <a:rPr lang="en-US" dirty="0" smtClean="0"/>
              <a:t>Carson Palmer (Cincinnati Bengals) </a:t>
            </a:r>
            <a:endParaRPr lang="en-US" dirty="0"/>
          </a:p>
        </p:txBody>
      </p:sp>
      <p:pic>
        <p:nvPicPr>
          <p:cNvPr id="5" name="Content Placeholder 4" descr="Save image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57737" y="1676400"/>
            <a:ext cx="3819525" cy="3962399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Tom Brady 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2516981"/>
            <a:ext cx="4038600" cy="269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Mean		98.083</a:t>
            </a:r>
          </a:p>
          <a:p>
            <a:r>
              <a:rPr lang="en-US" dirty="0" err="1" smtClean="0"/>
              <a:t>StDev</a:t>
            </a:r>
            <a:r>
              <a:rPr lang="en-US" dirty="0" smtClean="0"/>
              <a:t>		13.222</a:t>
            </a:r>
          </a:p>
          <a:p>
            <a:r>
              <a:rPr lang="en-US" dirty="0" smtClean="0"/>
              <a:t>Variance		174.830</a:t>
            </a:r>
          </a:p>
          <a:p>
            <a:r>
              <a:rPr lang="en-US" dirty="0" smtClean="0"/>
              <a:t>N			6</a:t>
            </a:r>
          </a:p>
          <a:p>
            <a:r>
              <a:rPr lang="en-US" dirty="0" smtClean="0"/>
              <a:t>Minimum		83.900</a:t>
            </a:r>
          </a:p>
          <a:p>
            <a:r>
              <a:rPr lang="en-US" dirty="0" smtClean="0"/>
              <a:t>1st Quartile	86.900</a:t>
            </a:r>
          </a:p>
          <a:p>
            <a:r>
              <a:rPr lang="en-US" dirty="0" smtClean="0"/>
              <a:t>Median		94.250</a:t>
            </a:r>
          </a:p>
          <a:p>
            <a:r>
              <a:rPr lang="en-US" dirty="0" smtClean="0"/>
              <a:t>3rd Quartile	112.550</a:t>
            </a:r>
          </a:p>
          <a:p>
            <a:r>
              <a:rPr lang="en-US" dirty="0" smtClean="0"/>
              <a:t>Maximum		117.200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Brett Favre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16981"/>
            <a:ext cx="4038600" cy="269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Mean		82.900</a:t>
            </a:r>
          </a:p>
          <a:p>
            <a:r>
              <a:rPr lang="en-US" dirty="0" err="1" smtClean="0"/>
              <a:t>StDev</a:t>
            </a:r>
            <a:r>
              <a:rPr lang="en-US" dirty="0" smtClean="0"/>
              <a:t>		15.330</a:t>
            </a:r>
          </a:p>
          <a:p>
            <a:r>
              <a:rPr lang="en-US" dirty="0" smtClean="0"/>
              <a:t>Variance		234.996</a:t>
            </a:r>
          </a:p>
          <a:p>
            <a:r>
              <a:rPr lang="en-US" dirty="0" smtClean="0"/>
              <a:t>N			6</a:t>
            </a:r>
          </a:p>
          <a:p>
            <a:r>
              <a:rPr lang="en-US" dirty="0" smtClean="0"/>
              <a:t>Minimum		69.900</a:t>
            </a:r>
          </a:p>
          <a:p>
            <a:r>
              <a:rPr lang="en-US" dirty="0" smtClean="0"/>
              <a:t>1st Quartile	70.650</a:t>
            </a:r>
          </a:p>
          <a:p>
            <a:r>
              <a:rPr lang="en-US" dirty="0" smtClean="0"/>
              <a:t>Median		76.850</a:t>
            </a:r>
          </a:p>
          <a:p>
            <a:r>
              <a:rPr lang="en-US" dirty="0" smtClean="0"/>
              <a:t>3rd Quartile	98.575</a:t>
            </a:r>
          </a:p>
          <a:p>
            <a:r>
              <a:rPr lang="en-US" dirty="0" smtClean="0"/>
              <a:t>Maximum		107.200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Peyton Manning 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16981"/>
            <a:ext cx="4038600" cy="269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Mean		98.317</a:t>
            </a:r>
          </a:p>
          <a:p>
            <a:r>
              <a:rPr lang="en-US" dirty="0" err="1" smtClean="0"/>
              <a:t>StDev</a:t>
            </a:r>
            <a:r>
              <a:rPr lang="en-US" dirty="0" smtClean="0"/>
              <a:t>		4.369</a:t>
            </a:r>
          </a:p>
          <a:p>
            <a:r>
              <a:rPr lang="en-US" dirty="0" smtClean="0"/>
              <a:t>Variance		19.086</a:t>
            </a:r>
          </a:p>
          <a:p>
            <a:r>
              <a:rPr lang="en-US" dirty="0" smtClean="0"/>
              <a:t>N			6</a:t>
            </a:r>
          </a:p>
          <a:p>
            <a:r>
              <a:rPr lang="en-US" dirty="0" smtClean="0"/>
              <a:t>Minimum		91.900</a:t>
            </a:r>
          </a:p>
          <a:p>
            <a:r>
              <a:rPr lang="en-US" dirty="0" smtClean="0"/>
              <a:t>1st Quartile	94.225</a:t>
            </a:r>
          </a:p>
          <a:p>
            <a:r>
              <a:rPr lang="en-US" dirty="0" smtClean="0"/>
              <a:t>Median		98.950</a:t>
            </a:r>
          </a:p>
          <a:p>
            <a:r>
              <a:rPr lang="en-US" dirty="0" smtClean="0"/>
              <a:t>3rd Quartile	101.775</a:t>
            </a:r>
          </a:p>
          <a:p>
            <a:r>
              <a:rPr lang="en-US" dirty="0" smtClean="0"/>
              <a:t>Maximum		104.100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466</Words>
  <Application>Microsoft Office PowerPoint</Application>
  <PresentationFormat>On-screen Show (4:3)</PresentationFormat>
  <Paragraphs>157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Who Is the Best Quarterback Today: QB Rating Comparison </vt:lpstr>
      <vt:lpstr>History of QB rating</vt:lpstr>
      <vt:lpstr>What is QB rating?</vt:lpstr>
      <vt:lpstr>QB rating formula </vt:lpstr>
      <vt:lpstr>Evolution of QBR</vt:lpstr>
      <vt:lpstr>Top QBs (since 2005) </vt:lpstr>
      <vt:lpstr>Tom Brady </vt:lpstr>
      <vt:lpstr>Brett Favre</vt:lpstr>
      <vt:lpstr>Peyton Manning </vt:lpstr>
      <vt:lpstr>Eli Manning</vt:lpstr>
      <vt:lpstr>Drew Brees</vt:lpstr>
      <vt:lpstr>Matt Hasselbeck </vt:lpstr>
      <vt:lpstr>Ben Roethlisberger</vt:lpstr>
      <vt:lpstr>Kyle Orton </vt:lpstr>
      <vt:lpstr>Donovan McNabb</vt:lpstr>
      <vt:lpstr>Carson Palmer</vt:lpstr>
      <vt:lpstr>QBR Comparison </vt:lpstr>
      <vt:lpstr>Scatterplot of Average Passer Rating vs. Standard Deviation</vt:lpstr>
      <vt:lpstr>The Winner </vt:lpstr>
      <vt:lpstr>Sources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Is the Best Quarterback Today: QB Rating Comparison</dc:title>
  <dc:creator>Administrator</dc:creator>
  <cp:lastModifiedBy>Administrator</cp:lastModifiedBy>
  <cp:revision>17</cp:revision>
  <dcterms:created xsi:type="dcterms:W3CDTF">2011-02-20T21:22:46Z</dcterms:created>
  <dcterms:modified xsi:type="dcterms:W3CDTF">2011-02-21T00:40:24Z</dcterms:modified>
</cp:coreProperties>
</file>